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3" r:id="rId10"/>
    <p:sldId id="274" r:id="rId11"/>
    <p:sldId id="275" r:id="rId12"/>
    <p:sldId id="277" r:id="rId13"/>
    <p:sldId id="286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  <p:sldId id="287" r:id="rId23"/>
    <p:sldId id="288" r:id="rId24"/>
    <p:sldId id="289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000066"/>
    <a:srgbClr val="0000FF"/>
    <a:srgbClr val="003399"/>
    <a:srgbClr val="00CCFF"/>
    <a:srgbClr val="00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558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DB5221-865B-477C-9541-62057F70A258}" type="datetimeFigureOut">
              <a:rPr lang="bg-BG" smtClean="0"/>
              <a:t>19.2.2021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C4D5EE-071E-4089-B934-3EF4E6565184}" type="slidenum">
              <a:rPr lang="bg-BG" smtClean="0"/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24A69A-5303-486E-BC9E-C74E18A70E3D}" type="slidenum">
              <a:rPr lang="bg-BG"/>
              <a:pPr/>
              <a:t>13</a:t>
            </a:fld>
            <a:endParaRPr lang="bg-BG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bg-BG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strannopriemnicata.files.wordpress.com/2008/06/d0b7d0b0-d0b1d183d0bdd182-d0b7d0b0-d181d0b2d0bed0b1d0bed0b4d0b0-d0b5d0b2d0b3d0b5d0bdd0b8-d0bfd0bed0bfd182d0bed188d0b5d0b2-1973d0b3.jpg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hyperlink" Target="http://photos1.blogger.com/blogger/2011/2241/1600/Obesvaneto-small-%20Boris%20Angelushev.jpg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photos1.blogger.com/blogger/2011/2241/1600/Obesvaneto-small-%20Boris%20Angelushev.jpg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://strannopriemnicata.files.wordpress.com/2008/06/d0b2d0b0d181d0b8d0bb-d0bbd0b5d0b2d181d0bad0b8-d0b8-d185d180d0b8d181d182d0be-d0b1d0bed182d0b5d0b2-d0b0d0bbd0b5d0bad181d0b0d0bdd0b4d18a.jpg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2.gif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hyperlink" Target="http://strannopriemnicata.files.wordpress.com/2008/06/d182d0b8d185d0bed0bcd0b8d180-d0bfd0b0d0bdd0b0d0b9d0bed182d0bed0b2-d0bfd18ad182d18fd182-d0bdd0b0-d0bbd0b5d0b2d181d0bad0b81.jpg" TargetMode="External"/><Relationship Id="rId4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rodolubec.hit.bg/pics/pam/12.htm" TargetMode="External"/><Relationship Id="rId7" Type="http://schemas.openxmlformats.org/officeDocument/2006/relationships/image" Target="../media/image36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rodolubec.hit.bg/pics/pam/10.htm" TargetMode="Externa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gi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Резултат с изображение за „bulgarian flag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1032" name="Picture 8" descr="Резултат с изображение за „vasil levski“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457201"/>
            <a:ext cx="3581400" cy="5181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glow rad="101600">
              <a:schemeClr val="tx1">
                <a:alpha val="60000"/>
              </a:schemeClr>
            </a:glow>
            <a:innerShdw blurRad="63500" dist="50800" dir="2700000">
              <a:prstClr val="black">
                <a:alpha val="50000"/>
              </a:prstClr>
            </a:innerShdw>
            <a:reflection blurRad="6350" stA="50000" endA="295" endPos="92000" dist="101600" dir="5400000" sy="-100000" algn="bl" rotWithShape="0"/>
          </a:effectLst>
          <a:scene3d>
            <a:camera prst="obliqueTopRight"/>
            <a:lightRig rig="threePt" dir="t"/>
          </a:scene3d>
          <a:sp3d>
            <a:bevelT w="139700" h="139700" prst="divot"/>
          </a:sp3d>
        </p:spPr>
      </p:pic>
      <p:sp>
        <p:nvSpPr>
          <p:cNvPr id="6" name="TextBox 5"/>
          <p:cNvSpPr txBox="1"/>
          <p:nvPr/>
        </p:nvSpPr>
        <p:spPr>
          <a:xfrm>
            <a:off x="609600" y="6172200"/>
            <a:ext cx="8001000" cy="44553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rtlCol="0">
            <a:prstTxWarp prst="textDoubleWave1">
              <a:avLst>
                <a:gd name="adj1" fmla="val 0"/>
                <a:gd name="adj2" fmla="val 0"/>
              </a:avLst>
            </a:prstTxWarp>
            <a:spAutoFit/>
            <a:scene3d>
              <a:camera prst="obliqueTopLef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bg-BG" dirty="0" smtClean="0">
                <a:ln>
                  <a:solidFill>
                    <a:schemeClr val="bg1"/>
                  </a:solidFill>
                </a:ln>
                <a:effectLst>
                  <a:glow rad="101600">
                    <a:schemeClr val="tx1">
                      <a:alpha val="60000"/>
                    </a:schemeClr>
                  </a:glow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</a:rPr>
              <a:t>Васил Левски 1837-1873</a:t>
            </a:r>
            <a:endParaRPr lang="bg-BG" dirty="0">
              <a:ln>
                <a:solidFill>
                  <a:schemeClr val="bg1"/>
                </a:solidFill>
              </a:ln>
              <a:effectLst>
                <a:glow rad="101600">
                  <a:schemeClr val="tx1">
                    <a:alpha val="60000"/>
                  </a:schemeClr>
                </a:glow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2" name="Picture 4" descr="Резултат с изображение за „white and blue wallpaper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10" descr="onv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1676400"/>
          </a:xfrm>
          <a:prstGeom prst="rect">
            <a:avLst/>
          </a:prstGeom>
          <a:noFill/>
          <a:ln w="76200" cmpd="tri">
            <a:solidFill>
              <a:schemeClr val="hlink"/>
            </a:solidFill>
            <a:miter lim="800000"/>
            <a:headEnd/>
            <a:tailEnd/>
          </a:ln>
        </p:spPr>
      </p:pic>
      <p:sp>
        <p:nvSpPr>
          <p:cNvPr id="6" name="Rectangle 11"/>
          <p:cNvSpPr>
            <a:spLocks noChangeArrowheads="1"/>
          </p:cNvSpPr>
          <p:nvPr/>
        </p:nvSpPr>
        <p:spPr bwMode="auto">
          <a:xfrm>
            <a:off x="4191000" y="1828800"/>
            <a:ext cx="495300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g-BG" sz="2800" b="1" dirty="0">
                <a:solidFill>
                  <a:schemeClr val="tx2"/>
                </a:solidFill>
                <a:ea typeface="Batang" pitchFamily="18" charset="-127"/>
              </a:rPr>
              <a:t>ВАСИЛ  ИВАНОВ  КУНЧЕВ</a:t>
            </a:r>
          </a:p>
          <a:p>
            <a:r>
              <a:rPr lang="bg-BG" sz="2800" b="1" dirty="0">
                <a:solidFill>
                  <a:schemeClr val="tx2"/>
                </a:solidFill>
                <a:ea typeface="Batang" pitchFamily="18" charset="-127"/>
              </a:rPr>
              <a:t>      </a:t>
            </a:r>
            <a:r>
              <a:rPr lang="bg-BG" sz="2800" b="1" dirty="0">
                <a:solidFill>
                  <a:schemeClr val="tx2"/>
                </a:solidFill>
              </a:rPr>
              <a:t>  </a:t>
            </a:r>
            <a:r>
              <a:rPr lang="bg-BG" sz="2800" b="1" dirty="0">
                <a:solidFill>
                  <a:schemeClr val="tx2"/>
                </a:solidFill>
                <a:ea typeface="Batang" pitchFamily="18" charset="-127"/>
              </a:rPr>
              <a:t>/ 1837г. – 1873г. /</a:t>
            </a:r>
          </a:p>
        </p:txBody>
      </p:sp>
      <p:pic>
        <p:nvPicPr>
          <p:cNvPr id="7" name="Picture 9" descr="12888_levsk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2057400"/>
            <a:ext cx="3124200" cy="4537075"/>
          </a:xfrm>
          <a:prstGeom prst="rect">
            <a:avLst/>
          </a:prstGeom>
          <a:noFill/>
          <a:ln w="76200" cmpd="tri">
            <a:solidFill>
              <a:schemeClr val="hlink"/>
            </a:solidFill>
            <a:miter lim="800000"/>
            <a:headEnd/>
            <a:tailEnd/>
          </a:ln>
        </p:spPr>
      </p:pic>
      <p:sp>
        <p:nvSpPr>
          <p:cNvPr id="8" name="Rectangle 12"/>
          <p:cNvSpPr>
            <a:spLocks noChangeArrowheads="1"/>
          </p:cNvSpPr>
          <p:nvPr/>
        </p:nvSpPr>
        <p:spPr bwMode="auto">
          <a:xfrm>
            <a:off x="4343400" y="2736682"/>
            <a:ext cx="4267200" cy="3908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marL="342900" indent="-342900" algn="ctr"/>
            <a:r>
              <a:rPr lang="bg-BG" i="1" dirty="0"/>
              <a:t> </a:t>
            </a:r>
            <a:r>
              <a:rPr lang="bg-BG" sz="2800" b="1" dirty="0">
                <a:solidFill>
                  <a:srgbClr val="002060"/>
                </a:solidFill>
                <a:latin typeface="Batang" pitchFamily="18" charset="-127"/>
                <a:ea typeface="Batang" pitchFamily="18" charset="-127"/>
              </a:rPr>
              <a:t>Известен още с имената:</a:t>
            </a:r>
            <a:endParaRPr lang="bg-BG" sz="2400" b="1" dirty="0">
              <a:solidFill>
                <a:srgbClr val="002060"/>
              </a:solidFill>
              <a:latin typeface="Batang" pitchFamily="18" charset="-127"/>
              <a:ea typeface="Batang" pitchFamily="18" charset="-127"/>
            </a:endParaRPr>
          </a:p>
          <a:p>
            <a:pPr marL="342900" indent="-342900" algn="ctr"/>
            <a:r>
              <a:rPr lang="bg-BG" sz="2400" b="1" dirty="0">
                <a:solidFill>
                  <a:schemeClr val="tx2"/>
                </a:solidFill>
              </a:rPr>
              <a:t>Дякона, Апостола, Главният книжар, Тропчо,Ефенди Аслан Дервишооглу, </a:t>
            </a:r>
            <a:endParaRPr lang="en-US" sz="2400" b="1" dirty="0">
              <a:solidFill>
                <a:schemeClr val="tx2"/>
              </a:solidFill>
            </a:endParaRPr>
          </a:p>
          <a:p>
            <a:pPr marL="342900" indent="-342900" algn="ctr"/>
            <a:r>
              <a:rPr lang="bg-BG" sz="2400" b="1" dirty="0">
                <a:solidFill>
                  <a:schemeClr val="tx2"/>
                </a:solidFill>
              </a:rPr>
              <a:t>В. Лъвский, </a:t>
            </a:r>
            <a:br>
              <a:rPr lang="bg-BG" sz="2400" b="1" dirty="0">
                <a:solidFill>
                  <a:schemeClr val="tx2"/>
                </a:solidFill>
              </a:rPr>
            </a:br>
            <a:r>
              <a:rPr lang="bg-BG" sz="2400" b="1" dirty="0">
                <a:solidFill>
                  <a:schemeClr val="tx2"/>
                </a:solidFill>
              </a:rPr>
              <a:t>Аслан Дервишооглу Кърджалъ, Драгойчо, </a:t>
            </a:r>
            <a:br>
              <a:rPr lang="bg-BG" sz="2400" b="1" dirty="0">
                <a:solidFill>
                  <a:schemeClr val="tx2"/>
                </a:solidFill>
              </a:rPr>
            </a:br>
            <a:r>
              <a:rPr lang="bg-BG" sz="2400" b="1" dirty="0">
                <a:solidFill>
                  <a:schemeClr val="tx2"/>
                </a:solidFill>
              </a:rPr>
              <a:t>Дякон Игнатий</a:t>
            </a:r>
          </a:p>
          <a:p>
            <a:pPr marL="342900" indent="-342900" algn="ctr" eaLnBrk="0" hangingPunct="0"/>
            <a:endParaRPr lang="bg-BG" sz="24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Резултат с изображение за „white and blue wallpaper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6" descr="al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9144000" cy="6876639"/>
          </a:xfrm>
          <a:prstGeom prst="rect">
            <a:avLst/>
          </a:prstGeom>
          <a:noFill/>
          <a:ln w="2857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Резултат с изображение за „white and blue wallpaper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5825" y="0"/>
            <a:ext cx="9169825" cy="6858000"/>
          </a:xfrm>
          <a:prstGeom prst="rect">
            <a:avLst/>
          </a:prstGeom>
          <a:noFill/>
        </p:spPr>
      </p:pic>
      <p:pic>
        <p:nvPicPr>
          <p:cNvPr id="3" name="Picture 15" descr="0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533400" y="533400"/>
            <a:ext cx="4038600" cy="4525963"/>
          </a:xfrm>
          <a:prstGeom prst="rect">
            <a:avLst/>
          </a:prstGeom>
          <a:noFill/>
          <a:ln w="76200" cmpd="tri">
            <a:solidFill>
              <a:schemeClr val="hlink"/>
            </a:solidFill>
          </a:ln>
        </p:spPr>
      </p:pic>
      <p:sp>
        <p:nvSpPr>
          <p:cNvPr id="4" name="Text Box 8"/>
          <p:cNvSpPr txBox="1">
            <a:spLocks noChangeArrowheads="1"/>
          </p:cNvSpPr>
          <p:nvPr/>
        </p:nvSpPr>
        <p:spPr bwMode="auto">
          <a:xfrm>
            <a:off x="5029200" y="457200"/>
            <a:ext cx="3886200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g-BG" sz="24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0000CC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“Аз съм Васил Левский в Карлово роден</a:t>
            </a:r>
            <a:br>
              <a:rPr lang="bg-BG" sz="24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0000CC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bg-BG" sz="24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0000CC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от българска майка, юнак аз роден-</a:t>
            </a:r>
            <a:br>
              <a:rPr lang="bg-BG" sz="24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0000CC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bg-BG" sz="24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0000CC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не щех да съм турский и никакъв роб</a:t>
            </a:r>
            <a:br>
              <a:rPr lang="bg-BG" sz="24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0000CC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bg-BG" sz="24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0000CC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същото да гледам и на милия си род,</a:t>
            </a:r>
            <a:br>
              <a:rPr lang="bg-BG" sz="24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0000CC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bg-BG" sz="24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rgbClr val="0000CC">
                      <a:alpha val="60000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станах и отидох в Стара планина…”</a:t>
            </a:r>
          </a:p>
        </p:txBody>
      </p:sp>
      <p:pic>
        <p:nvPicPr>
          <p:cNvPr id="5" name="Picture 10" descr="36368hded4derz3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6200000">
            <a:off x="6619876" y="2981326"/>
            <a:ext cx="857250" cy="4190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Резултат с изображение за „white and blue wallpaper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Rectangle 2"/>
          <p:cNvSpPr/>
          <p:nvPr/>
        </p:nvSpPr>
        <p:spPr>
          <a:xfrm>
            <a:off x="304800" y="228600"/>
            <a:ext cx="8610600" cy="138499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bg-BG" sz="2800" b="1" i="1" dirty="0" smtClean="0"/>
              <a:t>Васил Левски във Белград</a:t>
            </a:r>
            <a:br>
              <a:rPr lang="bg-BG" sz="2800" b="1" i="1" dirty="0" smtClean="0"/>
            </a:br>
            <a:r>
              <a:rPr lang="bg-BG" sz="2800" b="1" i="1" dirty="0" smtClean="0"/>
              <a:t>във Втората българска легия на</a:t>
            </a:r>
            <a:br>
              <a:rPr lang="bg-BG" sz="2800" b="1" i="1" dirty="0" smtClean="0"/>
            </a:br>
            <a:r>
              <a:rPr lang="bg-BG" sz="2800" b="1" i="1" dirty="0" smtClean="0"/>
              <a:t>Георги Стойков Раковски</a:t>
            </a:r>
            <a:endParaRPr lang="bg-BG" sz="2800" b="1" i="1" dirty="0"/>
          </a:p>
        </p:txBody>
      </p:sp>
      <p:pic>
        <p:nvPicPr>
          <p:cNvPr id="4" name="Picture 6" descr="0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457200" y="1981200"/>
            <a:ext cx="2209800" cy="3659188"/>
          </a:xfrm>
          <a:prstGeom prst="rect">
            <a:avLst/>
          </a:prstGeom>
          <a:noFill/>
          <a:ln w="76200" cmpd="tri">
            <a:solidFill>
              <a:schemeClr val="hlink"/>
            </a:solidFill>
          </a:ln>
        </p:spPr>
      </p:pic>
      <p:pic>
        <p:nvPicPr>
          <p:cNvPr id="5" name="Picture 5" descr="vasillevski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43600" y="1828800"/>
            <a:ext cx="2473325" cy="3886200"/>
          </a:xfrm>
          <a:prstGeom prst="rect">
            <a:avLst/>
          </a:prstGeom>
          <a:ln w="88900" cap="sq" cmpd="thickThin">
            <a:solidFill>
              <a:srgbClr val="0000CC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Rectangle 15"/>
          <p:cNvSpPr>
            <a:spLocks noChangeArrowheads="1"/>
          </p:cNvSpPr>
          <p:nvPr/>
        </p:nvSpPr>
        <p:spPr bwMode="auto">
          <a:xfrm>
            <a:off x="3200400" y="2590800"/>
            <a:ext cx="2362200" cy="2505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30000"/>
              </a:spcBef>
            </a:pPr>
            <a:r>
              <a:rPr lang="bg-BG" sz="2800" dirty="0">
                <a:solidFill>
                  <a:schemeClr val="bg1"/>
                </a:solidFill>
                <a:effectLst>
                  <a:glow rad="101600">
                    <a:srgbClr val="0000CC">
                      <a:alpha val="60000"/>
                    </a:srgbClr>
                  </a:glow>
                </a:effectLst>
                <a:latin typeface="Monotype Corsiva" pitchFamily="66" charset="0"/>
              </a:rPr>
              <a:t>Там получава името Левски,</a:t>
            </a:r>
          </a:p>
          <a:p>
            <a:pPr>
              <a:spcBef>
                <a:spcPct val="30000"/>
              </a:spcBef>
            </a:pPr>
            <a:r>
              <a:rPr lang="bg-BG" sz="2800" dirty="0">
                <a:solidFill>
                  <a:schemeClr val="bg1"/>
                </a:solidFill>
                <a:effectLst>
                  <a:glow rad="101600">
                    <a:srgbClr val="0000CC">
                      <a:alpha val="60000"/>
                    </a:srgbClr>
                  </a:glow>
                </a:effectLst>
                <a:latin typeface="Monotype Corsiva" pitchFamily="66" charset="0"/>
              </a:rPr>
              <a:t>прескачайки огромен ров с </a:t>
            </a:r>
          </a:p>
          <a:p>
            <a:pPr>
              <a:spcBef>
                <a:spcPct val="30000"/>
              </a:spcBef>
            </a:pPr>
            <a:r>
              <a:rPr lang="bg-BG" sz="2800" dirty="0">
                <a:solidFill>
                  <a:schemeClr val="bg1"/>
                </a:solidFill>
                <a:effectLst>
                  <a:glow rad="101600">
                    <a:srgbClr val="0000CC">
                      <a:alpha val="60000"/>
                    </a:srgbClr>
                  </a:glow>
                </a:effectLst>
                <a:latin typeface="Monotype Corsiva" pitchFamily="66" charset="0"/>
              </a:rPr>
              <a:t>“левски скок”</a:t>
            </a:r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Резултат с изображение за „white and blue wallpaper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Rectangle 13"/>
          <p:cNvSpPr>
            <a:spLocks noChangeArrowheads="1"/>
          </p:cNvSpPr>
          <p:nvPr/>
        </p:nvSpPr>
        <p:spPr bwMode="auto">
          <a:xfrm>
            <a:off x="1143000" y="609600"/>
            <a:ext cx="69342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Plain">
              <a:avLst/>
            </a:prstTxWarp>
            <a:spAutoFit/>
          </a:bodyPr>
          <a:lstStyle/>
          <a:p>
            <a:pPr algn="ctr">
              <a:spcBef>
                <a:spcPct val="30000"/>
              </a:spcBef>
            </a:pPr>
            <a:r>
              <a:rPr lang="bg-BG" sz="3200" b="1" i="1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След завръщането си в родината, започва създаването на тайни революционни комитети в цялата страна…</a:t>
            </a:r>
          </a:p>
        </p:txBody>
      </p:sp>
      <p:pic>
        <p:nvPicPr>
          <p:cNvPr id="5" name="Picture 12" descr="d0b7d0b0-d0b1d183d0bdd182-d0b7d0b0-d181d0b2d0bed0b1d0bed0b4d0b0-d0b5d0b2d0b3d0b5d0bdd0b8-d0bfd0bed0bfd182d0bed188d0b5d0b2-1973d0b3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3124200"/>
            <a:ext cx="3581400" cy="348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Левси говори пред народа - Лиляна Дичева"/>
          <p:cNvPicPr>
            <a:picLocks noChangeAspect="1" noChangeArrowheads="1"/>
          </p:cNvPicPr>
          <p:nvPr/>
        </p:nvPicPr>
        <p:blipFill>
          <a:blip r:embed="rId5" cstate="print"/>
          <a:srcRect b="2296"/>
          <a:stretch>
            <a:fillRect/>
          </a:stretch>
        </p:blipFill>
        <p:spPr bwMode="auto">
          <a:xfrm>
            <a:off x="4114800" y="3276600"/>
            <a:ext cx="4772439" cy="3276600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Резултат с изображение за „white and blue wallpaper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57200" y="228600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3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>
                  <a:glow rad="101600">
                    <a:srgbClr val="00CCFF"/>
                  </a:glow>
                </a:effectLst>
                <a:uLnTx/>
                <a:uFillTx/>
                <a:latin typeface="+mj-lt"/>
                <a:ea typeface="+mj-ea"/>
                <a:cs typeface="+mj-cs"/>
              </a:rPr>
              <a:t>В същото време е най – търсения човек от турските власти</a:t>
            </a:r>
          </a:p>
        </p:txBody>
      </p:sp>
      <p:pic>
        <p:nvPicPr>
          <p:cNvPr id="4" name="Picture 8" descr="0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1600200"/>
            <a:ext cx="3808413" cy="4895850"/>
          </a:xfrm>
          <a:prstGeom prst="rect">
            <a:avLst/>
          </a:prstGeom>
          <a:noFill/>
          <a:ln w="76200" cmpd="tri">
            <a:solidFill>
              <a:schemeClr val="hlink"/>
            </a:solidFill>
            <a:miter lim="800000"/>
            <a:headEnd/>
            <a:tailEnd/>
          </a:ln>
        </p:spPr>
      </p:pic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625"/>
                            </p:stCondLst>
                            <p:childTnLst>
                              <p:par>
                                <p:cTn id="1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Резултат с изображение за „white and blue wallpaper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В края на м.декември187</a:t>
            </a: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Bodoni MT" pitchFamily="18" charset="0"/>
                <a:ea typeface="+mj-ea"/>
                <a:cs typeface="+mj-cs"/>
              </a:rPr>
              <a:t>2</a:t>
            </a:r>
            <a:r>
              <a:rPr kumimoji="0" lang="bg-BG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г. е заловен </a:t>
            </a:r>
          </a:p>
        </p:txBody>
      </p:sp>
      <p:pic>
        <p:nvPicPr>
          <p:cNvPr id="4" name="Picture 21" descr="[levski.jpg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600200"/>
            <a:ext cx="76962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5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>
            <a:prstTxWarp prst="textWave2">
              <a:avLst/>
            </a:prstTxWarp>
            <a:normAutofit fontScale="900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>
                  <a:reflection blurRad="6350" stA="55000" endA="300" endPos="455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Отведен е в София и е осъден на смърт от турските власти</a:t>
            </a:r>
          </a:p>
        </p:txBody>
      </p:sp>
      <p:pic>
        <p:nvPicPr>
          <p:cNvPr id="3" name="Picture 6" descr="пред съда 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600200"/>
            <a:ext cx="8229600" cy="457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5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На 18 февруари 1873г. е обесен край София</a:t>
            </a:r>
          </a:p>
        </p:txBody>
      </p:sp>
      <p:pic>
        <p:nvPicPr>
          <p:cNvPr id="3" name="Picture 4" descr="d0a1d0bcd18ad180d182d182d0b0-d0b8-d0bfd0bed181d0bbd0b5d0b4d0bdd0b8d18f-d187d0b0d181-d0bdd0b0-d092d0b0d181d0b8d0bb-d09bd0b5d0b2d181d0b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2105070"/>
            <a:ext cx="6248400" cy="42169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385" accel="100000">
                                          <p:stCondLst>
                                            <p:cond delay="61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385" accel="100000">
                                          <p:stCondLst>
                                            <p:cond delay="61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" y="10000"/>
                                    </p:animScale>
                                    <p:animScale>
                                      <p:cBhvr>
                                        <p:cTn id="8" dur="615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0" y="100000"/>
                                      <p:to x="200000" y="450000"/>
                                    </p:animScale>
                                    <p:anim from="(ppt_x)" to="(0.5)" calcmode="lin" valueType="num">
                                      <p:cBhvr>
                                        <p:cTn id="9" dur="615" decel="10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0.5)" to="(0.5)" calcmode="lin" valueType="num">
                                      <p:cBhvr>
                                        <p:cTn id="10" dur="385">
                                          <p:stCondLst>
                                            <p:cond delay="61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ppt_y)" to="(ppt_y+0.4)" calcmode="lin" valueType="num">
                                      <p:cBhvr>
                                        <p:cTn id="11" dur="615" decel="100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 from="(ppt_y)" to="(ppt_y)" calcmode="lin" valueType="num">
                                      <p:cBhvr>
                                        <p:cTn id="12" dur="385">
                                          <p:stCondLst>
                                            <p:cond delay="61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8000">
              <a:schemeClr val="bg1">
                <a:alpha val="38000"/>
              </a:schemeClr>
            </a:gs>
            <a:gs pos="33000">
              <a:srgbClr val="00CC00">
                <a:alpha val="89000"/>
              </a:srgbClr>
            </a:gs>
            <a:gs pos="82000">
              <a:srgbClr val="FF0000">
                <a:alpha val="84000"/>
              </a:srgb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Obesvaneto-small-%20Boris%20Angelushev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Резултат с изображение за „whiteblue wallpaper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401762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uLnTx/>
                <a:uFillTx/>
                <a:latin typeface="+mj-lt"/>
                <a:ea typeface="+mj-ea"/>
                <a:cs typeface="+mj-cs"/>
              </a:rPr>
              <a:t>Вестта за смъртта му хвърля в печал целия български народ</a:t>
            </a:r>
          </a:p>
        </p:txBody>
      </p:sp>
      <p:sp>
        <p:nvSpPr>
          <p:cNvPr id="4" name="Rectangle 5"/>
          <p:cNvSpPr txBox="1">
            <a:spLocks noChangeArrowheads="1"/>
          </p:cNvSpPr>
          <p:nvPr/>
        </p:nvSpPr>
        <p:spPr>
          <a:xfrm>
            <a:off x="457200" y="2133600"/>
            <a:ext cx="8229600" cy="3992563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3200" b="1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“Като разбрали войняговци за гибелта на Левски, били черковната камбана цяла седмица, без да спират, и все стояли там, дето Левски пял в храма и дето учил децата. Жените от жалост към него хвърлили шарените кърпи и сложили на главите си черни. Носят ги и до днес!“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bg-BG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5" descr="Obesvaneto-small-%20Boris%20Angelushev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1" name="Text Box 6"/>
          <p:cNvSpPr txBox="1">
            <a:spLocks noChangeArrowheads="1"/>
          </p:cNvSpPr>
          <p:nvPr/>
        </p:nvSpPr>
        <p:spPr bwMode="auto">
          <a:xfrm>
            <a:off x="2879725" y="5181600"/>
            <a:ext cx="30638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bg-BG"/>
          </a:p>
        </p:txBody>
      </p:sp>
      <p:sp>
        <p:nvSpPr>
          <p:cNvPr id="22532" name="Text Box 7"/>
          <p:cNvSpPr txBox="1">
            <a:spLocks noChangeArrowheads="1"/>
          </p:cNvSpPr>
          <p:nvPr/>
        </p:nvSpPr>
        <p:spPr bwMode="auto">
          <a:xfrm>
            <a:off x="1143000" y="5105400"/>
            <a:ext cx="4997907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bg-BG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“Плачи! Там близо край град София</a:t>
            </a:r>
            <a:br>
              <a:rPr lang="bg-BG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bg-BG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стърчи, аз видях, черно бесило,</a:t>
            </a:r>
            <a:br>
              <a:rPr lang="bg-BG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bg-BG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 твой един син, Българийо,</a:t>
            </a:r>
            <a:br>
              <a:rPr lang="bg-BG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bg-BG" sz="2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виси на него със страшна сила.”</a:t>
            </a:r>
          </a:p>
        </p:txBody>
      </p:sp>
    </p:spTree>
  </p:cSld>
  <p:clrMapOvr>
    <a:masterClrMapping/>
  </p:clrMapOvr>
  <p:transition>
    <p:cover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Резултат с изображение за „whiteblue wallpaper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Rectangle 10"/>
          <p:cNvSpPr>
            <a:spLocks noChangeArrowheads="1"/>
          </p:cNvSpPr>
          <p:nvPr/>
        </p:nvSpPr>
        <p:spPr bwMode="auto">
          <a:xfrm>
            <a:off x="2362200" y="228600"/>
            <a:ext cx="79248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bg-BG" sz="2800" b="1" dirty="0">
                <a:solidFill>
                  <a:schemeClr val="tx2"/>
                </a:solidFill>
              </a:rPr>
              <a:t>Велики поети му посвещават  стихове…</a:t>
            </a:r>
          </a:p>
        </p:txBody>
      </p:sp>
      <p:pic>
        <p:nvPicPr>
          <p:cNvPr id="5" name="Picture 5" descr="d0b2d0b0d181d0b8d0bb-d0bbd0b5d0b2d181d0bad0b8-d0b8-d185d180d0b8d181d182d0be-d0b1d0bed182d0b5d0b2-d0b0d0bbd0b5d0bad181d0b0d0bdd0b4d18a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33600" y="914400"/>
            <a:ext cx="4495800" cy="5139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5334000" y="6334780"/>
            <a:ext cx="3505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800" b="1" i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ll Times New Roman " pitchFamily="18" charset="0"/>
              </a:rPr>
              <a:t> Ботев и Левски</a:t>
            </a:r>
            <a:endParaRPr lang="bg-BG" sz="2800" b="1" i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Резултат с изображение за „whiteblue wallpaper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554162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40000"/>
                    <a:lumOff val="6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…Бележити художници увековечават делото му в картини…</a:t>
            </a:r>
          </a:p>
        </p:txBody>
      </p:sp>
      <p:pic>
        <p:nvPicPr>
          <p:cNvPr id="4" name="Content Placeholder 3" descr="scan000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2819400"/>
            <a:ext cx="2895600" cy="3629025"/>
          </a:xfrm>
          <a:prstGeom prst="rect">
            <a:avLst/>
          </a:prstGeo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10" descr="16edb2b3cc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9000" y="2514600"/>
            <a:ext cx="25400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d182d0b8d185d0bed0bcd0b8d180-d0bfd0b0d0bdd0b0d0b9d0bed182d0bed0b2-d0bfd18ad182d18fd182-d0bdd0b0-d0bbd0b5d0b2d181d0bad0b81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>
          <a:xfrm>
            <a:off x="6324600" y="1828800"/>
            <a:ext cx="2514600" cy="3262313"/>
          </a:xfrm>
          <a:prstGeom prst="rect">
            <a:avLst/>
          </a:prstGeom>
        </p:spPr>
      </p:pic>
      <p:pic>
        <p:nvPicPr>
          <p:cNvPr id="7" name="Picture 13" descr="n1421"/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848600" y="5867400"/>
            <a:ext cx="914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Резултат с изображение за „whiteblue wallpaper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Rectangle 8"/>
          <p:cNvSpPr>
            <a:spLocks noChangeArrowheads="1"/>
          </p:cNvSpPr>
          <p:nvPr/>
        </p:nvSpPr>
        <p:spPr bwMode="auto">
          <a:xfrm>
            <a:off x="304800" y="152400"/>
            <a:ext cx="7318607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bg-BG" sz="2800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…Признателният народ му издига паметници</a:t>
            </a:r>
          </a:p>
          <a:p>
            <a:r>
              <a:rPr lang="bg-BG" sz="2800" b="1" dirty="0">
                <a:solidFill>
                  <a:schemeClr val="tx2">
                    <a:lumMod val="20000"/>
                    <a:lumOff val="80000"/>
                  </a:schemeClr>
                </a:solidFill>
              </a:rPr>
              <a:t>             в почти всеки български град.</a:t>
            </a:r>
          </a:p>
        </p:txBody>
      </p:sp>
      <p:pic>
        <p:nvPicPr>
          <p:cNvPr id="4" name="Picture 5" descr="Tn_12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1411744">
            <a:off x="152400" y="2065338"/>
            <a:ext cx="281940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Documents and Settings\ohara\Desktop\12to-ou-vasil-levski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00400" y="1371600"/>
            <a:ext cx="30480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 descr="Tn_10">
            <a:hlinkClick r:id="rId6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04040">
            <a:off x="6408738" y="2357438"/>
            <a:ext cx="2505075" cy="2922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228600" y="5410200"/>
            <a:ext cx="42672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Паметника на Апостола в гр. София.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>
          <a:xfrm>
            <a:off x="4724400" y="5410200"/>
            <a:ext cx="4419600" cy="1447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    </a:t>
            </a:r>
            <a:r>
              <a:rPr kumimoji="0" lang="bg-BG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20000"/>
                    <a:lumOff val="8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Паметника на Васил Левски в гр.                     Карлово </a:t>
            </a:r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Резултат с изображение за „whiteblue wallpaper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16786" cy="6858000"/>
          </a:xfrm>
          <a:prstGeom prst="rect">
            <a:avLst/>
          </a:prstGeom>
          <a:noFill/>
        </p:spPr>
      </p:pic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457200" y="457200"/>
            <a:ext cx="8229600" cy="6019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  </a:t>
            </a:r>
            <a:r>
              <a:rPr kumimoji="0" lang="bg-BG" sz="2400" b="1" i="0" u="none" strike="noStrike" kern="1200" cap="none" spc="0" normalizeH="0" baseline="0" noProof="0" smtClean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Летописците са запазили за поколенията мъдрите слова на човека, посветил се само на една кауза – Родината: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2400" b="1" i="0" u="none" strike="noStrike" kern="1200" cap="none" spc="0" normalizeH="0" baseline="0" noProof="0" smtClean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otype Corsiva" pitchFamily="66" charset="0"/>
                <a:ea typeface="+mn-ea"/>
                <a:cs typeface="+mn-cs"/>
              </a:rPr>
              <a:t>„Ако спечеля, печеля за цял народ, ако загубя, губя само мене си.”  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28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onotype Corsiva" pitchFamily="66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otype Corsiva" pitchFamily="66" charset="0"/>
                <a:ea typeface="+mn-ea"/>
                <a:cs typeface="+mn-cs"/>
              </a:rPr>
              <a:t>  </a:t>
            </a:r>
            <a:r>
              <a:rPr kumimoji="0" lang="bg-BG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Monotype Corsiva" pitchFamily="66" charset="0"/>
                <a:ea typeface="+mn-ea"/>
                <a:cs typeface="+mn-cs"/>
              </a:rPr>
              <a:t>„Ние сме жадни да видим Отечество свободно, па ако щат ме нареди да  паса и патките.” 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bg-BG" sz="2800" b="0" i="0" u="none" strike="noStrike" kern="1200" cap="none" spc="0" normalizeH="0" baseline="0" noProof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Monotype Corsiva" pitchFamily="66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otype Corsiva" pitchFamily="66" charset="0"/>
                <a:ea typeface="+mn-ea"/>
                <a:cs typeface="+mn-cs"/>
              </a:rPr>
              <a:t>   „Аз съм се обещал на Отечеството си жертва за освобождението му, а не да бъда кой знай какъв. Там нека съди народа, а не да давам глас за себе си. Това е презряно от човещината за глупаво и най-просто нещо</a:t>
            </a:r>
            <a:r>
              <a:rPr kumimoji="0" lang="bg-BG" sz="2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onotype Corsiva" pitchFamily="66" charset="0"/>
                <a:ea typeface="+mn-ea"/>
                <a:cs typeface="+mn-cs"/>
              </a:rPr>
              <a:t>.”</a:t>
            </a:r>
            <a:endParaRPr kumimoji="0" lang="bg-BG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Monotype Corsiva" pitchFamily="66" charset="0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2" name="Picture 4" descr="Резултат с изображение за „bulgarian flag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3997" cy="6858000"/>
          </a:xfrm>
          <a:prstGeom prst="rect">
            <a:avLst/>
          </a:prstGeom>
          <a:noFill/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…този човек, на когото</a:t>
            </a:r>
            <a:br>
              <a:rPr kumimoji="0" lang="bg-BG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bg-BG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ценностите бяха българщината…</a:t>
            </a:r>
          </a:p>
        </p:txBody>
      </p:sp>
      <p:pic>
        <p:nvPicPr>
          <p:cNvPr id="17414" name="Picture 6" descr="Резултат с изображение за „vasil levski“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1447800"/>
            <a:ext cx="3654301" cy="5151438"/>
          </a:xfrm>
          <a:prstGeom prst="rect">
            <a:avLst/>
          </a:prstGeom>
          <a:noFill/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4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17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0"/>
                                        <p:tgtEl>
                                          <p:spTgt spid="174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Резултат с изображение за „bulgarian flag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7" cy="6858000"/>
          </a:xfrm>
          <a:prstGeom prst="rect">
            <a:avLst/>
          </a:prstGeom>
          <a:noFill/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…който ни научи какво е </a:t>
            </a:r>
            <a:br>
              <a:rPr kumimoji="0" lang="bg-BG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bg-BG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безгранична любов, какво е дълг </a:t>
            </a:r>
            <a:br>
              <a:rPr kumimoji="0" lang="bg-BG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bg-BG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и саможертва.</a:t>
            </a:r>
          </a:p>
        </p:txBody>
      </p:sp>
      <p:pic>
        <p:nvPicPr>
          <p:cNvPr id="16388" name="Picture 4" descr="Резултат с изображение за „vasil levski“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2209800"/>
            <a:ext cx="3598817" cy="4343400"/>
          </a:xfrm>
          <a:prstGeom prst="rect">
            <a:avLst/>
          </a:prstGeom>
          <a:noFill/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Резултат с изображение за „bulgarian flag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858000"/>
          </a:xfrm>
          <a:prstGeom prst="rect">
            <a:avLst/>
          </a:prstGeom>
          <a:noFill/>
        </p:spPr>
      </p:pic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А величието му бе повече от всичко,</a:t>
            </a:r>
            <a:br>
              <a:rPr kumimoji="0" lang="bg-BG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bg-BG" sz="3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защото той не търсеше облаги и признание!</a:t>
            </a:r>
          </a:p>
        </p:txBody>
      </p:sp>
      <p:pic>
        <p:nvPicPr>
          <p:cNvPr id="4" name="Picture 4" descr="img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4600" y="1752600"/>
            <a:ext cx="4114800" cy="4648200"/>
          </a:xfrm>
          <a:prstGeom prst="rect">
            <a:avLst/>
          </a:prstGeom>
          <a:noFill/>
          <a:ln w="76200" cmpd="tri">
            <a:solidFill>
              <a:schemeClr val="hlink"/>
            </a:solidFill>
            <a:miter lim="800000"/>
            <a:headEnd/>
            <a:tailEnd/>
          </a:ln>
        </p:spPr>
      </p:pic>
    </p:spTree>
  </p:cSld>
  <p:clrMapOvr>
    <a:masterClrMapping/>
  </p:clrMapOvr>
  <p:transition>
    <p:cover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Резултат с изображение за „bulgarian flag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3997" cy="6858000"/>
          </a:xfrm>
          <a:prstGeom prst="rect">
            <a:avLst/>
          </a:prstGeom>
          <a:noFill/>
        </p:spPr>
      </p:pic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0" y="304800"/>
            <a:ext cx="6858000" cy="2971800"/>
          </a:xfrm>
          <a:prstGeom prst="rect">
            <a:avLst/>
          </a:prstGeom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2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          </a:t>
            </a:r>
            <a:endParaRPr kumimoji="0" lang="bg-BG" sz="4800" b="1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8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          </a:t>
            </a:r>
            <a:r>
              <a:rPr kumimoji="0" lang="bg-BG" sz="4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Поклон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     пред делото на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          Апостола </a:t>
            </a:r>
          </a:p>
          <a:p>
            <a:pPr marL="342900" marR="0" lvl="0" indent="-342900" algn="l" defTabSz="914400" rtl="0" eaLnBrk="1" fontAlgn="auto" latinLnBrk="0" hangingPunct="1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g-BG" sz="40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      на свободата!</a:t>
            </a:r>
          </a:p>
        </p:txBody>
      </p:sp>
      <p:pic>
        <p:nvPicPr>
          <p:cNvPr id="4" name="Picture 10" descr="16edb2b3c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53000" y="381000"/>
            <a:ext cx="3429000" cy="517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0" name="Picture 4" descr="Резултат с изображение за „light guf“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4600" y="3733800"/>
            <a:ext cx="1828800" cy="2448232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8" name="Picture 4" descr="Резултат с изображение за „vasil levski ako gyba sama sebesi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Резултат с изображение за „bulgarian flag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  <p:pic>
        <p:nvPicPr>
          <p:cNvPr id="4" name="Picture 2" descr="Резултат с изображение за „vasil levski netrqbdat dymi a dela“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Резултат с изображение за „bulgarian flag“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" y="0"/>
            <a:ext cx="9143997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81000" y="1524000"/>
            <a:ext cx="7772400" cy="2209800"/>
          </a:xfrm>
          <a:prstGeom prst="rect">
            <a:avLst/>
          </a:prstGeom>
          <a:noFill/>
          <a:effectLst>
            <a:glow rad="101600">
              <a:schemeClr val="tx1">
                <a:alpha val="60000"/>
              </a:schemeClr>
            </a:glow>
          </a:effectLst>
        </p:spPr>
        <p:txBody>
          <a:bodyPr wrap="square" rtlCol="0">
            <a:prstTxWarp prst="textDoubleWave1">
              <a:avLst/>
            </a:prstTxWarp>
            <a:spAutoFit/>
            <a:scene3d>
              <a:camera prst="perspectiveLef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bg-BG" sz="8000" dirty="0" smtClean="0">
                <a:solidFill>
                  <a:schemeClr val="bg1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Благод</a:t>
            </a:r>
            <a:r>
              <a:rPr lang="bg-BG" sz="8000" dirty="0" smtClean="0">
                <a:solidFill>
                  <a:srgbClr val="92D05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аря за вним</a:t>
            </a:r>
            <a:r>
              <a:rPr lang="bg-BG" sz="8000" dirty="0" smtClean="0">
                <a:solidFill>
                  <a:srgbClr val="FF0000"/>
                </a:solidFill>
                <a:effectLst>
                  <a:glow rad="101600">
                    <a:schemeClr val="tx1">
                      <a:alpha val="60000"/>
                    </a:schemeClr>
                  </a:glow>
                </a:effectLst>
              </a:rPr>
              <a:t>анието!</a:t>
            </a:r>
            <a:endParaRPr lang="bg-BG" sz="8000" dirty="0">
              <a:solidFill>
                <a:srgbClr val="FF0000"/>
              </a:solidFill>
              <a:effectLst>
                <a:glow rad="101600">
                  <a:schemeClr val="tx1">
                    <a:alpha val="60000"/>
                  </a:schemeClr>
                </a:glo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6334780"/>
            <a:ext cx="9144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tx1"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Изготвил: Виктория Полихронова 8а клас</a:t>
            </a:r>
            <a:endParaRPr lang="bg-BG" sz="28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tx1"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9300"/>
                            </p:stCondLst>
                            <p:childTnLst>
                              <p:par>
                                <p:cTn id="11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387</Words>
  <Application>Microsoft Office PowerPoint</Application>
  <PresentationFormat>Презентация на цял екран (4:3)</PresentationFormat>
  <Paragraphs>44</Paragraphs>
  <Slides>24</Slides>
  <Notes>1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24</vt:i4>
      </vt:variant>
    </vt:vector>
  </HeadingPairs>
  <TitlesOfParts>
    <vt:vector size="31" baseType="lpstr">
      <vt:lpstr>All Times New Roman </vt:lpstr>
      <vt:lpstr>Arial</vt:lpstr>
      <vt:lpstr>Batang</vt:lpstr>
      <vt:lpstr>Bodoni MT</vt:lpstr>
      <vt:lpstr>Calibri</vt:lpstr>
      <vt:lpstr>Monotype Corsiva</vt:lpstr>
      <vt:lpstr>Office Theme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Sashka</dc:creator>
  <cp:lastModifiedBy>user</cp:lastModifiedBy>
  <cp:revision>11</cp:revision>
  <dcterms:created xsi:type="dcterms:W3CDTF">2006-08-16T00:00:00Z</dcterms:created>
  <dcterms:modified xsi:type="dcterms:W3CDTF">2021-02-19T11:10:16Z</dcterms:modified>
</cp:coreProperties>
</file>